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4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media/hdphoto1.wdp" ContentType="image/vnd.ms-photo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9EB3221-4FF0-4184-A173-FC16A19D6360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5033E6-F36F-4BF8-A76E-8394671BFAC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B7A543D-1F31-46F1-BC31-0F3B011F77E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6AE2849-6910-458F-9DD8-BFB40572965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31C4FEA-C5DE-4FE4-B025-9EEE5375A3E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74676AF-F99B-4094-8EED-D84FA50F0D1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870304C-2308-4A6D-BC77-CEDC28507A2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9B66E51-70DD-4387-9138-680CF66ED32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AC0B287-3A88-4BE8-A00F-F1D8D690A3E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D9B2852-97FD-4F47-9407-869ED876BFB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3E339DA-BEF1-4A56-80FF-59C0815491C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94F722D-F794-4211-B58F-A596A08B099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51DD657-BEC3-4D6E-8817-57E01BDDF62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7EF6A7A-4810-4C80-8D15-8112EC0FE71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E33A9EA-D755-4861-9CB8-31A1B98F40B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revoice@example.com" TargetMode="External"/><Relationship Id="rId2" Type="http://schemas.openxmlformats.org/officeDocument/2006/relationships/hyperlink" Target="http://x-on.ru" TargetMode="Externa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225360" y="3016440"/>
            <a:ext cx="1396224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54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chemeClr val="lt1"/>
                </a:solidFill>
                <a:latin typeface="Times New Roman"/>
                <a:ea typeface="Syne Bold"/>
              </a:rPr>
              <a:t>Phoenixlang онлайн кинотеатр</a:t>
            </a:r>
            <a:endParaRPr b="0" lang="ru-RU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2894040" y="4114800"/>
            <a:ext cx="8917560" cy="37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Онлайн-кинотеатр с возможностью переозвучки фильмов. Контакты: </a:t>
            </a:r>
            <a:r>
              <a:rPr b="0" lang="en-US" sz="1850" spc="-1" strike="noStrike" u="sng">
                <a:solidFill>
                  <a:srgbClr val="8061ff"/>
                </a:solidFill>
                <a:uFillTx/>
                <a:latin typeface="arial"/>
                <a:ea typeface="arial"/>
                <a:hlinkClick r:id="rId1"/>
              </a:rPr>
              <a:t>mari.vas.04@mail.ru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. Инвестор: </a:t>
            </a:r>
            <a:r>
              <a:rPr b="0" lang="en-US" sz="1850" spc="-1" strike="noStrike" u="sng">
                <a:solidFill>
                  <a:srgbClr val="8061ff"/>
                </a:solidFill>
                <a:uFillTx/>
                <a:latin typeface="arial"/>
                <a:ea typeface="arial"/>
                <a:hlinkClick r:id="rId2"/>
              </a:rPr>
              <a:t>x-on.ru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Васильченко Мария  Михайловна (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UX-UI</a:t>
            </a: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)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и 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low-code frontend</a:t>
            </a: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Calibri"/>
              </a:rPr>
              <a:t> </a:t>
            </a:r>
            <a:r>
              <a:rPr b="0" lang="ru-RU" sz="2000" spc="-1" strike="noStrike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b="0" lang="en-GB" sz="2000" spc="-1" strike="noStrike">
                <a:solidFill>
                  <a:srgbClr val="8061ff"/>
                </a:solidFill>
                <a:latin typeface="Calibri"/>
                <a:ea typeface="Calibri"/>
              </a:rPr>
              <a:t>MaryPrety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Енин Дмитрий Сергеевич </a:t>
            </a:r>
            <a:r>
              <a:rPr b="0" lang="en-US" sz="2000" spc="-1" strike="noStrike">
                <a:solidFill>
                  <a:schemeClr val="lt1"/>
                </a:solidFill>
                <a:latin typeface="Calibri"/>
                <a:ea typeface="Calibri"/>
              </a:rPr>
              <a:t>Project-</a:t>
            </a: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менеджер </a:t>
            </a:r>
            <a:r>
              <a:rPr b="0" lang="ru-RU" sz="2000" spc="-1" strike="noStrike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b="0" lang="en-GB" sz="2000" spc="-1" strike="noStrike">
                <a:solidFill>
                  <a:srgbClr val="8061ff"/>
                </a:solidFill>
                <a:latin typeface="Calibri"/>
                <a:ea typeface="Calibri"/>
              </a:rPr>
              <a:t>desperado122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Зыбин Евгений  Владимирович </a:t>
            </a:r>
            <a:r>
              <a:rPr b="0" lang="en-GB" sz="2000" spc="-1" strike="noStrike">
                <a:solidFill>
                  <a:schemeClr val="lt1"/>
                </a:solidFill>
                <a:latin typeface="Calibri"/>
                <a:ea typeface="Calibri"/>
              </a:rPr>
              <a:t>DevOps</a:t>
            </a: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  </a:t>
            </a:r>
            <a:r>
              <a:rPr b="0" lang="ru-RU" sz="2000" spc="-1" strike="noStrike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b="0" lang="en-GB" sz="2000" spc="-1" strike="noStrike">
                <a:solidFill>
                  <a:srgbClr val="8061ff"/>
                </a:solidFill>
                <a:latin typeface="Calibri"/>
                <a:ea typeface="Calibri"/>
              </a:rPr>
              <a:t>EvgenDssar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Шипунов Денис Алексеевич  </a:t>
            </a:r>
            <a:r>
              <a:rPr b="0" lang="en-GB" sz="2000" spc="-1" strike="noStrike">
                <a:solidFill>
                  <a:schemeClr val="lt1"/>
                </a:solidFill>
                <a:latin typeface="Calibri"/>
                <a:ea typeface="Calibri"/>
              </a:rPr>
              <a:t>Backend-</a:t>
            </a:r>
            <a:r>
              <a:rPr b="0" lang="ru-RU" sz="2000" spc="-1" strike="noStrike">
                <a:solidFill>
                  <a:schemeClr val="lt1"/>
                </a:solidFill>
                <a:latin typeface="Calibri"/>
                <a:ea typeface="Calibri"/>
              </a:rPr>
              <a:t>разработчик </a:t>
            </a:r>
            <a:r>
              <a:rPr b="0" lang="ru-RU" sz="2000" spc="-1" strike="noStrike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b="0" lang="en-GB" sz="2000" spc="-1" strike="noStrike">
                <a:solidFill>
                  <a:srgbClr val="8061ff"/>
                </a:solidFill>
                <a:latin typeface="Calibri"/>
                <a:ea typeface="Calibri"/>
              </a:rPr>
              <a:t>Linia12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23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24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Главная страница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25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Регистрация/вход, видеоролик, "Попробуй бесплатно".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26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Инструментарий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27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Загрузка видео, выбор языка, выбор голоса.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28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Личные ролики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29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Профиль с роликами, публикация, скачивание</a:t>
            </a: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, чат. 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75440"/>
          </a:xfrm>
          <a:prstGeom prst="rect">
            <a:avLst/>
          </a:prstGeom>
          <a:ln w="0">
            <a:noFill/>
          </a:ln>
        </p:spPr>
      </p:pic>
      <p:sp>
        <p:nvSpPr>
          <p:cNvPr id="150" name="Text 0"/>
          <p:cNvSpPr/>
          <p:nvPr/>
        </p:nvSpPr>
        <p:spPr>
          <a:xfrm>
            <a:off x="721080" y="3142440"/>
            <a:ext cx="4848120" cy="6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751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ffffff"/>
                </a:solidFill>
                <a:latin typeface="Syne Bold"/>
                <a:ea typeface="Syne Bold"/>
              </a:rPr>
              <a:t>Тарифы</a:t>
            </a:r>
            <a:endParaRPr b="0" lang="ru-RU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1"/>
          <p:cNvSpPr/>
          <p:nvPr/>
        </p:nvSpPr>
        <p:spPr>
          <a:xfrm>
            <a:off x="7303680" y="4057560"/>
            <a:ext cx="22680" cy="360540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Shape 2"/>
          <p:cNvSpPr/>
          <p:nvPr/>
        </p:nvSpPr>
        <p:spPr>
          <a:xfrm>
            <a:off x="6384960" y="450972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Shape 3"/>
          <p:cNvSpPr/>
          <p:nvPr/>
        </p:nvSpPr>
        <p:spPr>
          <a:xfrm>
            <a:off x="7083360" y="428940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4"/>
          <p:cNvSpPr/>
          <p:nvPr/>
        </p:nvSpPr>
        <p:spPr>
          <a:xfrm>
            <a:off x="7258320" y="4375440"/>
            <a:ext cx="11304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b="0" lang="ru-RU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3757680" y="4263480"/>
            <a:ext cx="2423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d9e1ff"/>
                </a:solidFill>
                <a:latin typeface="Syne Bold"/>
                <a:ea typeface="Syne Bold"/>
              </a:rPr>
              <a:t>Бесплатный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721080" y="469008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9e1ff"/>
                </a:solidFill>
                <a:latin typeface="arial"/>
                <a:ea typeface="arial"/>
              </a:rPr>
              <a:t>Свой голос или 3 стандартных, перевод на 3 языка, 25 попыток.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7524000" y="553968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Shape 8"/>
          <p:cNvSpPr/>
          <p:nvPr/>
        </p:nvSpPr>
        <p:spPr>
          <a:xfrm>
            <a:off x="7083360" y="5319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 9"/>
          <p:cNvSpPr/>
          <p:nvPr/>
        </p:nvSpPr>
        <p:spPr>
          <a:xfrm>
            <a:off x="7224480" y="5405760"/>
            <a:ext cx="18108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b="0" lang="ru-RU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0"/>
          <p:cNvSpPr/>
          <p:nvPr/>
        </p:nvSpPr>
        <p:spPr>
          <a:xfrm>
            <a:off x="8448480" y="5293440"/>
            <a:ext cx="33148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d9e1ff"/>
                </a:solidFill>
                <a:latin typeface="Syne Bold"/>
                <a:ea typeface="Syne Bold"/>
              </a:rPr>
              <a:t>Стандартный (990 ₽/мес.)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8448480" y="572004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9e1ff"/>
                </a:solidFill>
                <a:latin typeface="arial"/>
                <a:ea typeface="arial"/>
              </a:rPr>
              <a:t>Полнометражные фильмы, 10+ голосов, перевод на доп. языки.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Shape 12"/>
          <p:cNvSpPr/>
          <p:nvPr/>
        </p:nvSpPr>
        <p:spPr>
          <a:xfrm>
            <a:off x="6384960" y="646704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Shape 13"/>
          <p:cNvSpPr/>
          <p:nvPr/>
        </p:nvSpPr>
        <p:spPr>
          <a:xfrm>
            <a:off x="7083360" y="6246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14"/>
          <p:cNvSpPr/>
          <p:nvPr/>
        </p:nvSpPr>
        <p:spPr>
          <a:xfrm>
            <a:off x="7221960" y="6332760"/>
            <a:ext cx="18612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2250" spc="-1" strike="noStrike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b="0" lang="ru-RU" sz="2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15"/>
          <p:cNvSpPr/>
          <p:nvPr/>
        </p:nvSpPr>
        <p:spPr>
          <a:xfrm>
            <a:off x="1839600" y="6220800"/>
            <a:ext cx="4341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 defTabSz="914400">
              <a:lnSpc>
                <a:spcPts val="2350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d9e1ff"/>
                </a:solidFill>
                <a:latin typeface="Syne Bold"/>
                <a:ea typeface="Syne Bold"/>
              </a:rPr>
              <a:t>Профессиональный (2,990 ₽/мес.)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721080" y="664740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9e1ff"/>
                </a:solidFill>
                <a:latin typeface="arial"/>
                <a:ea typeface="arial"/>
              </a:rPr>
              <a:t>Настройка голоса, безлимитный трафик, эксклюзивные голоса.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/>
          <p:cNvSpPr/>
          <p:nvPr/>
        </p:nvSpPr>
        <p:spPr>
          <a:xfrm>
            <a:off x="837720" y="2677320"/>
            <a:ext cx="614664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Маркетинг и продвижение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1"/>
          <p:cNvSpPr/>
          <p:nvPr/>
        </p:nvSpPr>
        <p:spPr>
          <a:xfrm>
            <a:off x="837720" y="39794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ffffff"/>
                </a:solidFill>
                <a:latin typeface="Syne Bold"/>
                <a:ea typeface="Syne Bold"/>
              </a:rPr>
              <a:t>Каналы привлечения клиентов: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3"/>
          <p:cNvSpPr/>
          <p:nvPr/>
        </p:nvSpPr>
        <p:spPr>
          <a:xfrm>
            <a:off x="7614720" y="39794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chemeClr val="lt1"/>
                </a:solidFill>
                <a:latin typeface="Calibri"/>
              </a:rPr>
              <a:t>Ключевые метрики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4"/>
          <p:cNvSpPr/>
          <p:nvPr/>
        </p:nvSpPr>
        <p:spPr>
          <a:xfrm>
            <a:off x="7614720" y="4570920"/>
            <a:ext cx="618516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</a:rPr>
              <a:t>DAU (ежедневные активные пользователи): ≥ 50.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</a:rPr>
              <a:t>MAU (ежемесячные активные пользователи): ≥ 200.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000" spc="-1" strike="noStrike">
                <a:solidFill>
                  <a:schemeClr val="lt1"/>
                </a:solidFill>
                <a:latin typeface="Calibri"/>
              </a:rPr>
              <a:t>Conversion to paid (%): ≥ 10%.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11"/>
          <p:cNvSpPr/>
          <p:nvPr/>
        </p:nvSpPr>
        <p:spPr>
          <a:xfrm>
            <a:off x="830160" y="4680720"/>
            <a:ext cx="43736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 defTabSz="914400">
              <a:lnSpc>
                <a:spcPct val="100000"/>
              </a:lnSpc>
              <a:buClr>
                <a:srgbClr val="d1d5db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d1d5db"/>
                </a:solidFill>
                <a:latin typeface="ui-sans-serif"/>
              </a:rPr>
              <a:t>Социальные сети (VK: челленджи и конкурсы, бюджет 12,000 ₽/мес.).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d1d5db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d1d5db"/>
                </a:solidFill>
                <a:latin typeface="ui-sans-serif"/>
              </a:rPr>
              <a:t>Партнерства с образовательными платформами (Skillbox, GeekBrains).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-216000" defTabSz="914400">
              <a:lnSpc>
                <a:spcPct val="100000"/>
              </a:lnSpc>
              <a:buClr>
                <a:srgbClr val="d1d5db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d1d5db"/>
                </a:solidFill>
                <a:latin typeface="ui-sans-serif"/>
              </a:rPr>
              <a:t>Тестирование с видеостудиями.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 0"/>
          <p:cNvSpPr/>
          <p:nvPr/>
        </p:nvSpPr>
        <p:spPr>
          <a:xfrm>
            <a:off x="9237240" y="0"/>
            <a:ext cx="5392800" cy="8229240"/>
          </a:xfrm>
          <a:prstGeom prst="ellipse">
            <a:avLst/>
          </a:prstGeom>
          <a:blipFill rotWithShape="0">
            <a:blip r:embed="rId1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5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0"/>
          <p:cNvSpPr/>
          <p:nvPr/>
        </p:nvSpPr>
        <p:spPr>
          <a:xfrm>
            <a:off x="837720" y="92880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Ключевые выводы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Shape 1"/>
          <p:cNvSpPr/>
          <p:nvPr/>
        </p:nvSpPr>
        <p:spPr>
          <a:xfrm>
            <a:off x="837720" y="22611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 2"/>
          <p:cNvSpPr/>
          <p:nvPr/>
        </p:nvSpPr>
        <p:spPr>
          <a:xfrm>
            <a:off x="1041120" y="236124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3"/>
          <p:cNvSpPr/>
          <p:nvPr/>
        </p:nvSpPr>
        <p:spPr>
          <a:xfrm>
            <a:off x="1615680" y="22611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Проблема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4"/>
          <p:cNvSpPr/>
          <p:nvPr/>
        </p:nvSpPr>
        <p:spPr>
          <a:xfrm>
            <a:off x="1615680" y="275652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Дорогая озвучка и перевод видео.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hape 5"/>
          <p:cNvSpPr/>
          <p:nvPr/>
        </p:nvSpPr>
        <p:spPr>
          <a:xfrm>
            <a:off x="837720" y="364824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6"/>
          <p:cNvSpPr/>
          <p:nvPr/>
        </p:nvSpPr>
        <p:spPr>
          <a:xfrm>
            <a:off x="1001520" y="374832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7"/>
          <p:cNvSpPr/>
          <p:nvPr/>
        </p:nvSpPr>
        <p:spPr>
          <a:xfrm>
            <a:off x="1615680" y="36482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Решение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8"/>
          <p:cNvSpPr/>
          <p:nvPr/>
        </p:nvSpPr>
        <p:spPr>
          <a:xfrm>
            <a:off x="1615680" y="414360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Платформа с переозвучкой и липсинком.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Shape 9"/>
          <p:cNvSpPr/>
          <p:nvPr/>
        </p:nvSpPr>
        <p:spPr>
          <a:xfrm>
            <a:off x="837720" y="503532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Text 10"/>
          <p:cNvSpPr/>
          <p:nvPr/>
        </p:nvSpPr>
        <p:spPr>
          <a:xfrm>
            <a:off x="998640" y="513540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11"/>
          <p:cNvSpPr/>
          <p:nvPr/>
        </p:nvSpPr>
        <p:spPr>
          <a:xfrm>
            <a:off x="1615680" y="50353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Аудитория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12"/>
          <p:cNvSpPr/>
          <p:nvPr/>
        </p:nvSpPr>
        <p:spPr>
          <a:xfrm>
            <a:off x="1615680" y="553068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Подростки, студии, организации.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Shape 13"/>
          <p:cNvSpPr/>
          <p:nvPr/>
        </p:nvSpPr>
        <p:spPr>
          <a:xfrm>
            <a:off x="837720" y="64224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14"/>
          <p:cNvSpPr/>
          <p:nvPr/>
        </p:nvSpPr>
        <p:spPr>
          <a:xfrm>
            <a:off x="986760" y="6522480"/>
            <a:ext cx="2397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4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15"/>
          <p:cNvSpPr/>
          <p:nvPr/>
        </p:nvSpPr>
        <p:spPr>
          <a:xfrm>
            <a:off x="1615680" y="64224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Финансы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16"/>
          <p:cNvSpPr/>
          <p:nvPr/>
        </p:nvSpPr>
        <p:spPr>
          <a:xfrm>
            <a:off x="1615680" y="691776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Выход в плюс через 3 месяца.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Прямоугольник: скругленные углы 8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Стрелка: вправо 7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Прямоугольник: скругленные углы 6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Стрелка: вправо 5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4" name="Прямоугольник: скругленные углы 4"/>
          <p:cNvSpPr/>
          <p:nvPr/>
        </p:nvSpPr>
        <p:spPr>
          <a:xfrm>
            <a:off x="3310560" y="452952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Box 1"/>
          <p:cNvSpPr/>
          <p:nvPr/>
        </p:nvSpPr>
        <p:spPr>
          <a:xfrm>
            <a:off x="558720" y="12783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9600" spc="-1" strike="noStrike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: скругленные углы 2"/>
          <p:cNvSpPr/>
          <p:nvPr/>
        </p:nvSpPr>
        <p:spPr>
          <a:xfrm>
            <a:off x="3344400" y="449568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Стрелка: вправо 4"/>
          <p:cNvSpPr/>
          <p:nvPr/>
        </p:nvSpPr>
        <p:spPr>
          <a:xfrm>
            <a:off x="4165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8" name="Прямоугольник: скругленные углы 6"/>
          <p:cNvSpPr/>
          <p:nvPr/>
        </p:nvSpPr>
        <p:spPr>
          <a:xfrm>
            <a:off x="683244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Стрелка: вправо 8"/>
          <p:cNvSpPr/>
          <p:nvPr/>
        </p:nvSpPr>
        <p:spPr>
          <a:xfrm>
            <a:off x="5596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0" name="Прямоугольник: скругленные углы 10"/>
          <p:cNvSpPr/>
          <p:nvPr/>
        </p:nvSpPr>
        <p:spPr>
          <a:xfrm>
            <a:off x="332748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Box 12"/>
          <p:cNvSpPr/>
          <p:nvPr/>
        </p:nvSpPr>
        <p:spPr>
          <a:xfrm>
            <a:off x="558720" y="821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9600" spc="-1" strike="noStrike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: скругленные углы 2"/>
          <p:cNvSpPr/>
          <p:nvPr/>
        </p:nvSpPr>
        <p:spPr>
          <a:xfrm>
            <a:off x="955044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Стрелка: вправо 4"/>
          <p:cNvSpPr/>
          <p:nvPr/>
        </p:nvSpPr>
        <p:spPr>
          <a:xfrm>
            <a:off x="829728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4" name="Прямоугольник: скругленные углы 6"/>
          <p:cNvSpPr/>
          <p:nvPr/>
        </p:nvSpPr>
        <p:spPr>
          <a:xfrm>
            <a:off x="604512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Стрелка: вправо 8"/>
          <p:cNvSpPr/>
          <p:nvPr/>
        </p:nvSpPr>
        <p:spPr>
          <a:xfrm>
            <a:off x="480924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Прямоугольник: скругленные углы 10"/>
          <p:cNvSpPr/>
          <p:nvPr/>
        </p:nvSpPr>
        <p:spPr>
          <a:xfrm>
            <a:off x="254016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TextBox 12"/>
          <p:cNvSpPr/>
          <p:nvPr/>
        </p:nvSpPr>
        <p:spPr>
          <a:xfrm>
            <a:off x="558720" y="965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ru-RU" sz="9600" spc="-1" strike="noStrike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09" name="Text 0"/>
          <p:cNvSpPr/>
          <p:nvPr/>
        </p:nvSpPr>
        <p:spPr>
          <a:xfrm>
            <a:off x="6324120" y="18010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Прогнозы на 2–3 года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 1"/>
          <p:cNvSpPr/>
          <p:nvPr/>
        </p:nvSpPr>
        <p:spPr>
          <a:xfrm>
            <a:off x="632412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Revenue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 2"/>
          <p:cNvSpPr/>
          <p:nvPr/>
        </p:nvSpPr>
        <p:spPr>
          <a:xfrm>
            <a:off x="6324120" y="4513320"/>
            <a:ext cx="224964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5 млн ₽/год (год 1), 15 млн ₽/год (год 2), 30 млн ₽/год (год 3).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 3"/>
          <p:cNvSpPr/>
          <p:nvPr/>
        </p:nvSpPr>
        <p:spPr>
          <a:xfrm>
            <a:off x="893340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Expenses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4"/>
          <p:cNvSpPr/>
          <p:nvPr/>
        </p:nvSpPr>
        <p:spPr>
          <a:xfrm>
            <a:off x="8933400" y="4513320"/>
            <a:ext cx="22496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3 млн ₽/год (фиксированные затраты).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 5"/>
          <p:cNvSpPr/>
          <p:nvPr/>
        </p:nvSpPr>
        <p:spPr>
          <a:xfrm>
            <a:off x="11542320" y="3665880"/>
            <a:ext cx="22500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ru-RU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Прибыль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 6"/>
          <p:cNvSpPr/>
          <p:nvPr/>
        </p:nvSpPr>
        <p:spPr>
          <a:xfrm>
            <a:off x="11542320" y="4513320"/>
            <a:ext cx="225000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2 млн ₽/год (год 1), 12 млн ₽/год (год 2), 27 млн ₽/год (год 3).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837720" y="413784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Суть проблемы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83772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1041120" y="560268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1615680" y="5470200"/>
            <a:ext cx="33804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Трудности создателей контента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1615680" y="631764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Создание мультиязычного контента затруднено.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5"/>
          <p:cNvSpPr/>
          <p:nvPr/>
        </p:nvSpPr>
        <p:spPr>
          <a:xfrm>
            <a:off x="523584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5399640" y="559404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601344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Подростки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601344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Хотят экспериментировать, но бюджет ограничен.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9"/>
          <p:cNvSpPr/>
          <p:nvPr/>
        </p:nvSpPr>
        <p:spPr>
          <a:xfrm>
            <a:off x="963396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9794520" y="559404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b="0" lang="ru-RU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1041156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Малые студии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1041156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Не могут позволить себе дорогую озвучку.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Picture 2" descr="Бизнесмен, вытягивающий блок из башни Дженга"/>
          <p:cNvPicPr/>
          <p:nvPr/>
        </p:nvPicPr>
        <p:blipFill>
          <a:blip r:embed="rId1"/>
          <a:srcRect l="0" t="30106" r="0" b="30106"/>
          <a:stretch/>
        </p:blipFill>
        <p:spPr>
          <a:xfrm>
            <a:off x="0" y="-4680"/>
            <a:ext cx="14630040" cy="3878640"/>
          </a:xfrm>
          <a:prstGeom prst="rect">
            <a:avLst/>
          </a:prstGeom>
          <a:ln w="0">
            <a:noFill/>
          </a:ln>
          <a:effectLst>
            <a:softEdge rad="317520"/>
          </a:effectLst>
        </p:spPr>
      </p:pic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: скругленные углы 8"/>
          <p:cNvSpPr/>
          <p:nvPr/>
        </p:nvSpPr>
        <p:spPr>
          <a:xfrm>
            <a:off x="1151640" y="3530520"/>
            <a:ext cx="2141640" cy="251424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Прямоугольник: скругленные углы 9"/>
          <p:cNvSpPr/>
          <p:nvPr/>
        </p:nvSpPr>
        <p:spPr>
          <a:xfrm>
            <a:off x="6189120" y="3530520"/>
            <a:ext cx="2141640" cy="251424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Прямоугольник: скругленные углы 10"/>
          <p:cNvSpPr/>
          <p:nvPr/>
        </p:nvSpPr>
        <p:spPr>
          <a:xfrm>
            <a:off x="11192760" y="3547440"/>
            <a:ext cx="2141640" cy="251424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" name="Text 0"/>
          <p:cNvSpPr/>
          <p:nvPr/>
        </p:nvSpPr>
        <p:spPr>
          <a:xfrm>
            <a:off x="4497480" y="63612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Calibri"/>
                <a:ea typeface="Syne Bold"/>
              </a:rPr>
              <a:t>Анализ аналогов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"/>
          <p:cNvSpPr/>
          <p:nvPr/>
        </p:nvSpPr>
        <p:spPr>
          <a:xfrm>
            <a:off x="1153440" y="3682800"/>
            <a:ext cx="20793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yne Bold"/>
                <a:ea typeface="Syne Bold"/>
              </a:rPr>
              <a:t>Descript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1271880" y="4214520"/>
            <a:ext cx="1896120" cy="16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d9e1ff"/>
                </a:solidFill>
                <a:latin typeface="arial"/>
                <a:ea typeface="arial"/>
              </a:rPr>
              <a:t>Текст-ту-спич, 1,200–3,000 ₽/мес. Нет липсинка.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6300000" y="3682800"/>
            <a:ext cx="19015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Syne Bold"/>
                <a:ea typeface="Syne Bold"/>
              </a:rPr>
              <a:t>Synthesia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6249240" y="4214520"/>
            <a:ext cx="201492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d9e1ff"/>
                </a:solidFill>
                <a:latin typeface="arial"/>
                <a:ea typeface="arial"/>
              </a:rPr>
              <a:t>Генерация аватаров, 4,000+ ₽/мес. Нет реальных лиц.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11234880" y="3699720"/>
            <a:ext cx="192168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Syne Bold"/>
                <a:ea typeface="Syne Bold"/>
              </a:rPr>
              <a:t>Adobe </a:t>
            </a:r>
            <a:r>
              <a:rPr b="1" lang="en-US" sz="1800" spc="-1" strike="noStrike">
                <a:solidFill>
                  <a:srgbClr val="ffffff"/>
                </a:solidFill>
                <a:latin typeface="Syne Bold"/>
                <a:ea typeface="Syne Bold"/>
              </a:rPr>
              <a:t>Premiere</a:t>
            </a:r>
            <a:r>
              <a:rPr b="1" lang="en-US" sz="1600" spc="-1" strike="noStrike">
                <a:solidFill>
                  <a:srgbClr val="ffffff"/>
                </a:solidFill>
                <a:latin typeface="Syne Bold"/>
                <a:ea typeface="Syne Bold"/>
              </a:rPr>
              <a:t> Pro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11294280" y="4231800"/>
            <a:ext cx="1862280" cy="16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d9e1ff"/>
                </a:solidFill>
                <a:latin typeface="arial"/>
                <a:ea typeface="arial"/>
              </a:rPr>
              <a:t>Редактирование + перевод, 13,000+ ₽/мес. Сложный интерфейс.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324120" y="1723320"/>
            <a:ext cx="6694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Портрет пользователя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6324120" y="278640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6563520" y="3025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Подросток (B2C)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6563520" y="352116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Андрей, 15 лет. Хочет уникальный контент, но ограничен бюджет.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4"/>
          <p:cNvSpPr/>
          <p:nvPr/>
        </p:nvSpPr>
        <p:spPr>
          <a:xfrm>
            <a:off x="6324120" y="476604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6563520" y="5005440"/>
            <a:ext cx="290988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Малая студия (B2B)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6563520" y="550080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Анна, 30 лет. Нужна быстрая адаптация видео для международной аудитории.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6324120" y="18010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Syne Bold"/>
                <a:ea typeface="Syne Bold"/>
              </a:rPr>
              <a:t>Бизнес-модель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632412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Ценностное предложение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6324120" y="4513320"/>
            <a:ext cx="224964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Переозвучка с липсинком, выбор голоса, перевод на 3 языка.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893340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Клиентские сегменты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8933400" y="4513320"/>
            <a:ext cx="224964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Подростки, студии, образовательные организации.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11542320" y="3665880"/>
            <a:ext cx="22500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Источники дохода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11542320" y="4513320"/>
            <a:ext cx="225000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Freemium, подписка (990 ₽/мес.), профессиональный тариф (2,990 ₽/мес.).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04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301"/>
              </a:lnSpc>
              <a:tabLst>
                <a:tab algn="l" pos="0"/>
              </a:tabLst>
            </a:pPr>
            <a:r>
              <a:rPr b="1" lang="en-US" sz="4250" spc="-1" strike="noStrike">
                <a:solidFill>
                  <a:srgbClr val="ffffff"/>
                </a:solidFill>
                <a:latin typeface="Syne Bold"/>
                <a:ea typeface="Syne Bold"/>
              </a:rPr>
              <a:t>MVP за 2 месяца</a:t>
            </a:r>
            <a:endParaRPr b="0" lang="ru-RU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2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6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Месяц 1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9e1ff"/>
                </a:solidFill>
                <a:latin typeface="arial"/>
                <a:ea typeface="arial"/>
              </a:rPr>
              <a:t>Базовый API, </a:t>
            </a: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перевод (</a:t>
            </a:r>
            <a:r>
              <a:rPr b="0" lang="en-US" sz="1800" spc="-1" strike="noStrike">
                <a:solidFill>
                  <a:srgbClr val="d9e1ff"/>
                </a:solidFill>
                <a:latin typeface="arial"/>
                <a:ea typeface="arial"/>
              </a:rPr>
              <a:t>English,Russian,Spanish</a:t>
            </a: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),</a:t>
            </a:r>
            <a:r>
              <a:rPr b="0" lang="en-US" sz="1800" spc="-1" strike="noStrike">
                <a:solidFill>
                  <a:srgbClr val="d9e1ff"/>
                </a:solidFill>
                <a:latin typeface="arial"/>
                <a:ea typeface="arial"/>
              </a:rPr>
              <a:t> UI с 3 голосами.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2" descr="preencoded.png"/>
          <p:cNvPicPr/>
          <p:nvPr/>
        </p:nvPicPr>
        <p:blipFill>
          <a:blip r:embed="rId3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9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Месяц 2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9e1ff"/>
                </a:solidFill>
                <a:latin typeface="arial"/>
                <a:ea typeface="arial"/>
              </a:rPr>
              <a:t>Обучение TTS, простой липсинк, тестирование на 50 пользователях.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4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2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После MVP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9e1ff"/>
                </a:solidFill>
                <a:latin typeface="arial"/>
                <a:ea typeface="arial"/>
              </a:rPr>
              <a:t>Расширение языков, добавление новых голосов, улучшение липсинка.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i="1" lang="ru-RU" sz="1800" spc="-1" strike="noStrike">
                <a:solidFill>
                  <a:srgbClr val="d1d5db"/>
                </a:solidFill>
                <a:latin typeface="ui-sans-serif"/>
              </a:rPr>
              <a:t>Пример использования: </a:t>
            </a:r>
            <a:r>
              <a:rPr b="0" lang="ru-RU" sz="1800" spc="-1" strike="noStrike">
                <a:solidFill>
                  <a:srgbClr val="d1d5db"/>
                </a:solidFill>
                <a:latin typeface="ui-sans-serif"/>
              </a:rPr>
              <a:t>Школьник Андрей Петров создает оригинальный ролик для ВК, используя свой голос и автоматический перевод.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301"/>
              </a:lnSpc>
              <a:tabLst>
                <a:tab algn="l" pos="0"/>
              </a:tabLst>
            </a:pPr>
            <a:r>
              <a:rPr b="1" lang="ru-RU" sz="4250" spc="-1" strike="noStrike">
                <a:solidFill>
                  <a:srgbClr val="ffffff"/>
                </a:solidFill>
                <a:latin typeface="Syne Bold"/>
                <a:ea typeface="Syne Bold"/>
              </a:rPr>
              <a:t>Размер рынка</a:t>
            </a:r>
            <a:endParaRPr b="0" lang="ru-RU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Image 1" descr="preencoded.png"/>
          <p:cNvPicPr/>
          <p:nvPr/>
        </p:nvPicPr>
        <p:blipFill>
          <a:blip r:embed="rId2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8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TAM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Глобальный рынок создания цифрового контента (~50 млрд ₽).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 2" descr="preencoded.png"/>
          <p:cNvPicPr/>
          <p:nvPr/>
        </p:nvPicPr>
        <p:blipFill>
          <a:blip r:embed="rId3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1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SAM 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Рынок переозвучки и перевода видео (~5 млрд ₽).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3" descr="preencoded.png"/>
          <p:cNvPicPr/>
          <p:nvPr/>
        </p:nvPicPr>
        <p:blipFill>
          <a:blip r:embed="rId4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4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65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9e1ff"/>
                </a:solidFill>
                <a:latin typeface="Syne Bold"/>
                <a:ea typeface="Syne Bold"/>
              </a:rPr>
              <a:t>SOM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Подростки и малые студии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d9e1ff"/>
                </a:solidFill>
                <a:latin typeface="arial"/>
                <a:ea typeface="arial"/>
              </a:rPr>
              <a:t>(~1 млрд ₽).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i="1" lang="ru-RU" sz="1800" spc="-1" strike="noStrike">
                <a:solidFill>
                  <a:srgbClr val="d1d5db"/>
                </a:solidFill>
                <a:latin typeface="ui-sans-serif"/>
              </a:rPr>
              <a:t>Тренды рынка: Рост спроса на креативные инструменты среди молодежи, увеличение производства международного контента.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Главная страница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Регистрация/вход, видеоролик, "Попробуй бесплатно".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Инструментарий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Загрузка видео, выбор языка, выбор голоса.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9e1ff"/>
                </a:solidFill>
                <a:latin typeface="Syne Bold"/>
                <a:ea typeface="Syne Bold"/>
              </a:rPr>
              <a:t>Личные ролики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9e1ff"/>
                </a:solidFill>
                <a:latin typeface="arial"/>
                <a:ea typeface="arial"/>
              </a:rPr>
              <a:t>Профиль с роликами, публикация, скачивание</a:t>
            </a:r>
            <a:r>
              <a:rPr b="0" lang="ru-RU" sz="1850" spc="-1" strike="noStrike">
                <a:solidFill>
                  <a:srgbClr val="d9e1ff"/>
                </a:solidFill>
                <a:latin typeface="arial"/>
                <a:ea typeface="arial"/>
              </a:rPr>
              <a:t>, чат. </a:t>
            </a:r>
            <a:endParaRPr b="0" lang="ru-RU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13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99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7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8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9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0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21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22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999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80000" y="2404800"/>
            <a:ext cx="14333040" cy="31752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LibreOffice/24.2.7.2$Linux_X86_64 LibreOffice_project/420$Build-2</Application>
  <AppVersion>15.0000</AppVersion>
  <Words>663</Words>
  <Paragraphs>127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2025-03-02T11:33:45Z</dcterms:created>
  <dc:creator>PptxGenJS</dc:creator>
  <dc:description/>
  <dc:language>ru-RU</dc:language>
  <cp:lastModifiedBy/>
  <dcterms:modified xsi:type="dcterms:W3CDTF">2025-03-10T14:16:58Z</dcterms:modified>
  <cp:revision>196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Произвольный</vt:lpwstr>
  </property>
  <property fmtid="{D5CDD505-2E9C-101B-9397-08002B2CF9AE}" pid="4" name="Slides">
    <vt:i4>15</vt:i4>
  </property>
</Properties>
</file>